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Play"/>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jqcLMiw4SK0NWxVMQ/vz3GwnPD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Play-regular.fnt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Play-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d0e0a7df7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1d0e0a7df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d0e0a7df7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d0e0a7df7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d0e0a7df7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d0e0a7df7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d0e0a7df7_3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d0e0a7df7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d0e0a7df7_3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d0e0a7df7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d1bef20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1d1bef20f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d418773e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d418773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d59ea5beb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d59ea5b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31d59ea5beb_2_286"/>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31d59ea5beb_2_286"/>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31d59ea5beb_2_2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31d59ea5beb_2_32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31d59ea5beb_2_32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31d59ea5beb_2_3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31d59ea5beb_2_3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31d59ea5beb_2_3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2" name="Google Shape;52;g31d59ea5beb_2_32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53" name="Google Shape;53;g31d59ea5beb_2_3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g31d59ea5beb_2_3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g31d59ea5beb_2_3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6" name="Shape 56"/>
        <p:cNvGrpSpPr/>
        <p:nvPr/>
      </p:nvGrpSpPr>
      <p:grpSpPr>
        <a:xfrm>
          <a:off x="0" y="0"/>
          <a:ext cx="0" cy="0"/>
          <a:chOff x="0" y="0"/>
          <a:chExt cx="0" cy="0"/>
        </a:xfrm>
      </p:grpSpPr>
      <p:sp>
        <p:nvSpPr>
          <p:cNvPr id="57" name="Google Shape;57;g31d59ea5beb_2_333"/>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8" name="Google Shape;58;g31d59ea5beb_2_333"/>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1600"/>
              </a:spcBef>
              <a:spcAft>
                <a:spcPts val="0"/>
              </a:spcAft>
              <a:buClr>
                <a:srgbClr val="757575"/>
              </a:buClr>
              <a:buSzPts val="2000"/>
              <a:buNone/>
              <a:defRPr sz="2000">
                <a:solidFill>
                  <a:srgbClr val="757575"/>
                </a:solidFill>
              </a:defRPr>
            </a:lvl2pPr>
            <a:lvl3pPr indent="-228600" lvl="2" marL="1371600" algn="l">
              <a:lnSpc>
                <a:spcPct val="90000"/>
              </a:lnSpc>
              <a:spcBef>
                <a:spcPts val="1600"/>
              </a:spcBef>
              <a:spcAft>
                <a:spcPts val="0"/>
              </a:spcAft>
              <a:buClr>
                <a:srgbClr val="757575"/>
              </a:buClr>
              <a:buSzPts val="1800"/>
              <a:buNone/>
              <a:defRPr sz="1800">
                <a:solidFill>
                  <a:srgbClr val="757575"/>
                </a:solidFill>
              </a:defRPr>
            </a:lvl3pPr>
            <a:lvl4pPr indent="-228600" lvl="3" marL="1828800" algn="l">
              <a:lnSpc>
                <a:spcPct val="90000"/>
              </a:lnSpc>
              <a:spcBef>
                <a:spcPts val="1600"/>
              </a:spcBef>
              <a:spcAft>
                <a:spcPts val="0"/>
              </a:spcAft>
              <a:buClr>
                <a:srgbClr val="757575"/>
              </a:buClr>
              <a:buSzPts val="1600"/>
              <a:buNone/>
              <a:defRPr sz="1600">
                <a:solidFill>
                  <a:srgbClr val="757575"/>
                </a:solidFill>
              </a:defRPr>
            </a:lvl4pPr>
            <a:lvl5pPr indent="-228600" lvl="4" marL="2286000" algn="l">
              <a:lnSpc>
                <a:spcPct val="90000"/>
              </a:lnSpc>
              <a:spcBef>
                <a:spcPts val="1600"/>
              </a:spcBef>
              <a:spcAft>
                <a:spcPts val="0"/>
              </a:spcAft>
              <a:buClr>
                <a:srgbClr val="757575"/>
              </a:buClr>
              <a:buSzPts val="1600"/>
              <a:buNone/>
              <a:defRPr sz="1600">
                <a:solidFill>
                  <a:srgbClr val="757575"/>
                </a:solidFill>
              </a:defRPr>
            </a:lvl5pPr>
            <a:lvl6pPr indent="-228600" lvl="5" marL="2743200" algn="l">
              <a:lnSpc>
                <a:spcPct val="90000"/>
              </a:lnSpc>
              <a:spcBef>
                <a:spcPts val="1600"/>
              </a:spcBef>
              <a:spcAft>
                <a:spcPts val="0"/>
              </a:spcAft>
              <a:buClr>
                <a:srgbClr val="757575"/>
              </a:buClr>
              <a:buSzPts val="1600"/>
              <a:buNone/>
              <a:defRPr sz="1600">
                <a:solidFill>
                  <a:srgbClr val="757575"/>
                </a:solidFill>
              </a:defRPr>
            </a:lvl6pPr>
            <a:lvl7pPr indent="-228600" lvl="6" marL="3200400" algn="l">
              <a:lnSpc>
                <a:spcPct val="90000"/>
              </a:lnSpc>
              <a:spcBef>
                <a:spcPts val="1600"/>
              </a:spcBef>
              <a:spcAft>
                <a:spcPts val="0"/>
              </a:spcAft>
              <a:buClr>
                <a:srgbClr val="757575"/>
              </a:buClr>
              <a:buSzPts val="1600"/>
              <a:buNone/>
              <a:defRPr sz="1600">
                <a:solidFill>
                  <a:srgbClr val="757575"/>
                </a:solidFill>
              </a:defRPr>
            </a:lvl7pPr>
            <a:lvl8pPr indent="-228600" lvl="7" marL="3657600" algn="l">
              <a:lnSpc>
                <a:spcPct val="90000"/>
              </a:lnSpc>
              <a:spcBef>
                <a:spcPts val="1600"/>
              </a:spcBef>
              <a:spcAft>
                <a:spcPts val="0"/>
              </a:spcAft>
              <a:buClr>
                <a:srgbClr val="757575"/>
              </a:buClr>
              <a:buSzPts val="1600"/>
              <a:buNone/>
              <a:defRPr sz="1600">
                <a:solidFill>
                  <a:srgbClr val="757575"/>
                </a:solidFill>
              </a:defRPr>
            </a:lvl8pPr>
            <a:lvl9pPr indent="-228600" lvl="8" marL="4114800" algn="l">
              <a:lnSpc>
                <a:spcPct val="90000"/>
              </a:lnSpc>
              <a:spcBef>
                <a:spcPts val="1600"/>
              </a:spcBef>
              <a:spcAft>
                <a:spcPts val="1600"/>
              </a:spcAft>
              <a:buClr>
                <a:srgbClr val="757575"/>
              </a:buClr>
              <a:buSzPts val="1600"/>
              <a:buNone/>
              <a:defRPr sz="1600">
                <a:solidFill>
                  <a:srgbClr val="757575"/>
                </a:solidFill>
              </a:defRPr>
            </a:lvl9pPr>
          </a:lstStyle>
          <a:p/>
        </p:txBody>
      </p:sp>
      <p:sp>
        <p:nvSpPr>
          <p:cNvPr id="59" name="Google Shape;59;g31d59ea5beb_2_33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g31d59ea5beb_2_33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g31d59ea5beb_2_3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31d59ea5beb_2_290"/>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31d59ea5beb_2_29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31d59ea5beb_2_29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31d59ea5beb_2_29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31d59ea5beb_2_29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31d59ea5beb_2_29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31d59ea5beb_2_297"/>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31d59ea5beb_2_297"/>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31d59ea5beb_2_2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31d59ea5beb_2_30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31d59ea5beb_2_30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31d59ea5beb_2_305"/>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31d59ea5beb_2_305"/>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31d59ea5beb_2_30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31d59ea5beb_2_309"/>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31d59ea5beb_2_30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31d59ea5beb_2_31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31d59ea5beb_2_312"/>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31d59ea5beb_2_312"/>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31d59ea5beb_2_312"/>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g31d59ea5beb_2_3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31d59ea5beb_2_318"/>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31d59ea5beb_2_3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31d59ea5beb_2_28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31d59ea5beb_2_28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g31d59ea5beb_2_28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drive.google.com/file/d/1Z-wKjE5tHefIGlxsHWMBebzYm-J2eJ4V/view" TargetMode="External"/><Relationship Id="rId4" Type="http://schemas.openxmlformats.org/officeDocument/2006/relationships/image" Target="../media/image2.jpg"/><Relationship Id="rId5" Type="http://schemas.openxmlformats.org/officeDocument/2006/relationships/hyperlink" Target="http://drive.google.com/file/d/1JtK4FK4NgsljF4XAmxLAVbUavHNFaJFS/view" TargetMode="External"/><Relationship Id="rId6" Type="http://schemas.openxmlformats.org/officeDocument/2006/relationships/image" Target="../media/image3.jpg"/><Relationship Id="rId7" Type="http://schemas.openxmlformats.org/officeDocument/2006/relationships/hyperlink" Target="http://drive.google.com/file/d/1IB-tm_Mxn9TXixiFpzLVFTQXyMx0NNCs/view" TargetMode="External"/><Relationship Id="rId8"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pic>
        <p:nvPicPr>
          <p:cNvPr id="66" name="Google Shape;66;p1"/>
          <p:cNvPicPr preferRelativeResize="0"/>
          <p:nvPr/>
        </p:nvPicPr>
        <p:blipFill rotWithShape="1">
          <a:blip r:embed="rId3">
            <a:alphaModFix amt="70000"/>
          </a:blip>
          <a:srcRect b="3790" l="0" r="0" t="0"/>
          <a:stretch/>
        </p:blipFill>
        <p:spPr>
          <a:xfrm>
            <a:off x="529075" y="694125"/>
            <a:ext cx="7556675" cy="5857300"/>
          </a:xfrm>
          <a:prstGeom prst="rect">
            <a:avLst/>
          </a:prstGeom>
          <a:noFill/>
          <a:ln>
            <a:noFill/>
          </a:ln>
        </p:spPr>
      </p:pic>
      <p:sp>
        <p:nvSpPr>
          <p:cNvPr descr="A conceptual start page image for a violence detection system, featuring a split-screen design. On the left, a scene of a security control room with multiple monitors showing surveillance footage of peaceful public areas like parks, schools, and transportation hubs. On the right, the monitors display heatmaps or highlighted regions identifying potential violent activity in the video feeds. Overlay elements include icons representing AI, deep learning, and real-time alerts. The title 'Violence Detection System' appears prominently in bold, futuristic font. The color palette is professional, with a mix of dark shades and bright red highlights indicating alerts." id="67" name="Google Shape;67;p1"/>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1"/>
          <p:cNvSpPr txBox="1"/>
          <p:nvPr/>
        </p:nvSpPr>
        <p:spPr>
          <a:xfrm>
            <a:off x="8688650" y="4141450"/>
            <a:ext cx="34164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dk1"/>
                </a:solidFill>
              </a:rPr>
              <a:t>Project Members</a:t>
            </a:r>
            <a:endParaRPr/>
          </a:p>
          <a:p>
            <a:pPr indent="0" lvl="0" marL="0" marR="0" rtl="0" algn="l">
              <a:spcBef>
                <a:spcPts val="0"/>
              </a:spcBef>
              <a:spcAft>
                <a:spcPts val="0"/>
              </a:spcAft>
              <a:buNone/>
            </a:pPr>
            <a:r>
              <a:t/>
            </a:r>
            <a:endParaRPr b="1" i="1" sz="1800">
              <a:solidFill>
                <a:schemeClr val="dk1"/>
              </a:solidFill>
            </a:endParaRPr>
          </a:p>
          <a:p>
            <a:pPr indent="0" lvl="0" marL="0" marR="0" rtl="0" algn="l">
              <a:spcBef>
                <a:spcPts val="0"/>
              </a:spcBef>
              <a:spcAft>
                <a:spcPts val="0"/>
              </a:spcAft>
              <a:buNone/>
            </a:pPr>
            <a:r>
              <a:rPr lang="en-US" sz="1800" u="none" cap="none" strike="noStrike">
                <a:solidFill>
                  <a:schemeClr val="dk1"/>
                </a:solidFill>
              </a:rPr>
              <a:t>Raghav Agarwal</a:t>
            </a:r>
            <a:endParaRPr/>
          </a:p>
          <a:p>
            <a:pPr indent="0" lvl="0" marL="0" marR="0" rtl="0" algn="l">
              <a:spcBef>
                <a:spcPts val="0"/>
              </a:spcBef>
              <a:spcAft>
                <a:spcPts val="0"/>
              </a:spcAft>
              <a:buNone/>
            </a:pPr>
            <a:r>
              <a:rPr lang="en-US" sz="1800" u="none" cap="none" strike="noStrike">
                <a:solidFill>
                  <a:schemeClr val="dk1"/>
                </a:solidFill>
              </a:rPr>
              <a:t>Anirudh Rao</a:t>
            </a:r>
            <a:endParaRPr/>
          </a:p>
          <a:p>
            <a:pPr indent="0" lvl="0" marL="0" marR="0" rtl="0" algn="l">
              <a:spcBef>
                <a:spcPts val="0"/>
              </a:spcBef>
              <a:spcAft>
                <a:spcPts val="0"/>
              </a:spcAft>
              <a:buNone/>
            </a:pPr>
            <a:r>
              <a:rPr lang="en-US" sz="1800" u="none" cap="none" strike="noStrike">
                <a:solidFill>
                  <a:schemeClr val="dk1"/>
                </a:solidFill>
              </a:rPr>
              <a:t>Dhanush Bhargav</a:t>
            </a:r>
            <a:endParaRPr/>
          </a:p>
          <a:p>
            <a:pPr indent="0" lvl="0" marL="0" marR="0" rtl="0" algn="l">
              <a:spcBef>
                <a:spcPts val="0"/>
              </a:spcBef>
              <a:spcAft>
                <a:spcPts val="0"/>
              </a:spcAft>
              <a:buNone/>
            </a:pPr>
            <a:r>
              <a:rPr lang="en-US" sz="1800" u="none" cap="none" strike="noStrike">
                <a:solidFill>
                  <a:schemeClr val="dk1"/>
                </a:solidFill>
              </a:rPr>
              <a:t>Guruksha Gurnani</a:t>
            </a:r>
            <a:endParaRPr sz="1800" u="none" cap="none" strike="noStrike">
              <a:solidFill>
                <a:schemeClr val="dk1"/>
              </a:solidFill>
            </a:endParaRPr>
          </a:p>
        </p:txBody>
      </p:sp>
      <p:sp>
        <p:nvSpPr>
          <p:cNvPr id="69" name="Google Shape;69;p1"/>
          <p:cNvSpPr txBox="1"/>
          <p:nvPr/>
        </p:nvSpPr>
        <p:spPr>
          <a:xfrm>
            <a:off x="8851225" y="3581400"/>
            <a:ext cx="14199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Group 3</a:t>
            </a:r>
            <a:endParaRPr sz="2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d0e0a7df7_3_5"/>
          <p:cNvSpPr txBox="1"/>
          <p:nvPr>
            <p:ph type="title"/>
          </p:nvPr>
        </p:nvSpPr>
        <p:spPr>
          <a:xfrm>
            <a:off x="0" y="1415650"/>
            <a:ext cx="12141600" cy="21402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sz="5500"/>
              <a:t>  </a:t>
            </a:r>
            <a:r>
              <a:rPr b="1" lang="en-US" sz="5500"/>
              <a:t>Temporal Model</a:t>
            </a:r>
            <a:endParaRPr b="1" sz="5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1d0e0a7df7_3_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t>Data Preparation</a:t>
            </a:r>
            <a:endParaRPr b="1"/>
          </a:p>
        </p:txBody>
      </p:sp>
      <p:sp>
        <p:nvSpPr>
          <p:cNvPr id="135" name="Google Shape;135;g31d0e0a7df7_3_15"/>
          <p:cNvSpPr txBox="1"/>
          <p:nvPr>
            <p:ph idx="1" type="body"/>
          </p:nvPr>
        </p:nvSpPr>
        <p:spPr>
          <a:xfrm>
            <a:off x="838200" y="1414600"/>
            <a:ext cx="8929800" cy="40758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solidFill>
                <a:schemeClr val="dk1"/>
              </a:solidFill>
            </a:endParaRPr>
          </a:p>
          <a:p>
            <a:pPr indent="-342900" lvl="0" marL="457200" rtl="0" algn="l">
              <a:spcBef>
                <a:spcPts val="1600"/>
              </a:spcBef>
              <a:spcAft>
                <a:spcPts val="0"/>
              </a:spcAft>
              <a:buSzPts val="1800"/>
              <a:buChar char="●"/>
            </a:pPr>
            <a:r>
              <a:rPr lang="en-US">
                <a:solidFill>
                  <a:schemeClr val="dk1"/>
                </a:solidFill>
              </a:rPr>
              <a:t>Split the dataset into train and test subsets in an 80:20 ratio.</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342900" lvl="0" marL="457200" rtl="0" algn="l">
              <a:spcBef>
                <a:spcPts val="1600"/>
              </a:spcBef>
              <a:spcAft>
                <a:spcPts val="0"/>
              </a:spcAft>
              <a:buSzPts val="1800"/>
              <a:buChar char="●"/>
            </a:pPr>
            <a:r>
              <a:rPr lang="en-US">
                <a:solidFill>
                  <a:schemeClr val="dk1"/>
                </a:solidFill>
              </a:rPr>
              <a:t>From each video, select a random clip of 16 frames.</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342900" lvl="0" marL="457200" rtl="0" algn="l">
              <a:spcBef>
                <a:spcPts val="1600"/>
              </a:spcBef>
              <a:spcAft>
                <a:spcPts val="0"/>
              </a:spcAft>
              <a:buSzPts val="1800"/>
              <a:buChar char="●"/>
            </a:pPr>
            <a:r>
              <a:rPr lang="en-US">
                <a:solidFill>
                  <a:schemeClr val="dk1"/>
                </a:solidFill>
              </a:rPr>
              <a:t>Apply transformations provided with R3D_18 model on PyTorch.</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1d0e0a7df7_3_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t>Model: R3D_18</a:t>
            </a:r>
            <a:endParaRPr b="1"/>
          </a:p>
        </p:txBody>
      </p:sp>
      <p:sp>
        <p:nvSpPr>
          <p:cNvPr id="141" name="Google Shape;141;g31d0e0a7df7_3_20"/>
          <p:cNvSpPr txBox="1"/>
          <p:nvPr>
            <p:ph idx="1" type="body"/>
          </p:nvPr>
        </p:nvSpPr>
        <p:spPr>
          <a:xfrm>
            <a:off x="838200" y="1825625"/>
            <a:ext cx="5218500" cy="4351200"/>
          </a:xfrm>
          <a:prstGeom prst="rect">
            <a:avLst/>
          </a:prstGeom>
        </p:spPr>
        <p:txBody>
          <a:bodyPr anchorCtr="0" anchor="t" bIns="45700" lIns="91425" spcFirstLastPara="1" rIns="91425" wrap="square" tIns="45700">
            <a:normAutofit fontScale="92500" lnSpcReduction="20000"/>
          </a:bodyPr>
          <a:lstStyle/>
          <a:p>
            <a:pPr indent="-334327" lvl="0" marL="457200" rtl="0" algn="l">
              <a:spcBef>
                <a:spcPts val="1000"/>
              </a:spcBef>
              <a:spcAft>
                <a:spcPts val="0"/>
              </a:spcAft>
              <a:buSzPct val="75000"/>
              <a:buChar char="●"/>
            </a:pPr>
            <a:r>
              <a:rPr lang="en-US">
                <a:solidFill>
                  <a:schemeClr val="dk1"/>
                </a:solidFill>
              </a:rPr>
              <a:t>Used ResNet3D_18 model with pre-trained weights from Kinetics400</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334327" lvl="0" marL="457200" rtl="0" algn="l">
              <a:spcBef>
                <a:spcPts val="1600"/>
              </a:spcBef>
              <a:spcAft>
                <a:spcPts val="0"/>
              </a:spcAft>
              <a:buSzPct val="75000"/>
              <a:buChar char="●"/>
            </a:pPr>
            <a:r>
              <a:rPr lang="en-US">
                <a:solidFill>
                  <a:schemeClr val="dk1"/>
                </a:solidFill>
              </a:rPr>
              <a:t>Modified fully connected classifier to contain 1 neuron since binary classification</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334327" lvl="0" marL="457200" rtl="0" algn="l">
              <a:spcBef>
                <a:spcPts val="1600"/>
              </a:spcBef>
              <a:spcAft>
                <a:spcPts val="0"/>
              </a:spcAft>
              <a:buSzPct val="75000"/>
              <a:buChar char="●"/>
            </a:pPr>
            <a:r>
              <a:rPr lang="en-US">
                <a:solidFill>
                  <a:schemeClr val="dk1"/>
                </a:solidFill>
              </a:rPr>
              <a:t>Added Sigmoid output activation</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334327" lvl="0" marL="457200" rtl="0" algn="l">
              <a:spcBef>
                <a:spcPts val="1600"/>
              </a:spcBef>
              <a:spcAft>
                <a:spcPts val="0"/>
              </a:spcAft>
              <a:buSzPct val="75000"/>
              <a:buChar char="●"/>
            </a:pPr>
            <a:r>
              <a:rPr lang="en-US">
                <a:solidFill>
                  <a:schemeClr val="dk1"/>
                </a:solidFill>
              </a:rPr>
              <a:t>Fine-tuned with learning rate 0.001 for 10 epochs using binary cross entropy loss.</a:t>
            </a:r>
            <a:endParaRPr>
              <a:solidFill>
                <a:schemeClr val="dk1"/>
              </a:solidFill>
            </a:endParaRPr>
          </a:p>
        </p:txBody>
      </p:sp>
      <p:pic>
        <p:nvPicPr>
          <p:cNvPr id="142" name="Google Shape;142;g31d0e0a7df7_3_20"/>
          <p:cNvPicPr preferRelativeResize="0"/>
          <p:nvPr/>
        </p:nvPicPr>
        <p:blipFill>
          <a:blip r:embed="rId3">
            <a:alphaModFix/>
          </a:blip>
          <a:stretch>
            <a:fillRect/>
          </a:stretch>
        </p:blipFill>
        <p:spPr>
          <a:xfrm>
            <a:off x="7655000" y="1690825"/>
            <a:ext cx="2516244" cy="486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1d0e0a7df7_3_25"/>
          <p:cNvSpPr txBox="1"/>
          <p:nvPr>
            <p:ph type="title"/>
          </p:nvPr>
        </p:nvSpPr>
        <p:spPr>
          <a:xfrm>
            <a:off x="736200" y="22520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t>Results</a:t>
            </a:r>
            <a:endParaRPr b="1"/>
          </a:p>
        </p:txBody>
      </p:sp>
      <p:sp>
        <p:nvSpPr>
          <p:cNvPr id="148" name="Google Shape;148;g31d0e0a7df7_3_25"/>
          <p:cNvSpPr txBox="1"/>
          <p:nvPr>
            <p:ph idx="1" type="body"/>
          </p:nvPr>
        </p:nvSpPr>
        <p:spPr>
          <a:xfrm>
            <a:off x="899425" y="2350425"/>
            <a:ext cx="10311600" cy="12858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solidFill>
                <a:schemeClr val="dk1"/>
              </a:solidFill>
            </a:endParaRPr>
          </a:p>
          <a:p>
            <a:pPr indent="0" lvl="0" marL="0" rtl="0" algn="ctr">
              <a:spcBef>
                <a:spcPts val="1600"/>
              </a:spcBef>
              <a:spcAft>
                <a:spcPts val="1600"/>
              </a:spcAft>
              <a:buNone/>
            </a:pPr>
            <a:r>
              <a:rPr lang="en-US">
                <a:solidFill>
                  <a:schemeClr val="dk1"/>
                </a:solidFill>
              </a:rPr>
              <a:t>Final model achieved 92.77% accuracy and 93.18% F1 score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1d0e0a7df7_3_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200"/>
              <a:t>Inference</a:t>
            </a:r>
            <a:endParaRPr b="1" sz="3200"/>
          </a:p>
        </p:txBody>
      </p:sp>
      <p:sp>
        <p:nvSpPr>
          <p:cNvPr id="154" name="Google Shape;154;g31d0e0a7df7_3_30"/>
          <p:cNvSpPr txBox="1"/>
          <p:nvPr>
            <p:ph idx="1" type="body"/>
          </p:nvPr>
        </p:nvSpPr>
        <p:spPr>
          <a:xfrm>
            <a:off x="796250" y="1762700"/>
            <a:ext cx="110112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solidFill>
                <a:schemeClr val="dk1"/>
              </a:solidFill>
            </a:endParaRPr>
          </a:p>
          <a:p>
            <a:pPr indent="-342900" lvl="0" marL="457200" rtl="0" algn="l">
              <a:spcBef>
                <a:spcPts val="1600"/>
              </a:spcBef>
              <a:spcAft>
                <a:spcPts val="0"/>
              </a:spcAft>
              <a:buSzPts val="1800"/>
              <a:buChar char="●"/>
            </a:pPr>
            <a:r>
              <a:rPr lang="en-US">
                <a:solidFill>
                  <a:schemeClr val="dk1"/>
                </a:solidFill>
              </a:rPr>
              <a:t>Create multiple clips of 16 frames each from video</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342900" lvl="0" marL="457200" rtl="0" algn="l">
              <a:spcBef>
                <a:spcPts val="1600"/>
              </a:spcBef>
              <a:spcAft>
                <a:spcPts val="0"/>
              </a:spcAft>
              <a:buSzPts val="1800"/>
              <a:buChar char="●"/>
            </a:pPr>
            <a:r>
              <a:rPr lang="en-US">
                <a:solidFill>
                  <a:schemeClr val="dk1"/>
                </a:solidFill>
              </a:rPr>
              <a:t>Run inference on each clip and output: violent or non-violent</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342900" lvl="0" marL="457200" rtl="0" algn="l">
              <a:spcBef>
                <a:spcPts val="1600"/>
              </a:spcBef>
              <a:spcAft>
                <a:spcPts val="0"/>
              </a:spcAft>
              <a:buSzPts val="1800"/>
              <a:buChar char="●"/>
            </a:pPr>
            <a:r>
              <a:rPr lang="en-US">
                <a:solidFill>
                  <a:schemeClr val="dk1"/>
                </a:solidFill>
              </a:rPr>
              <a:t>Annotate video based on label of each clip to provide a real time </a:t>
            </a:r>
            <a:r>
              <a:rPr lang="en-US">
                <a:solidFill>
                  <a:schemeClr val="dk1"/>
                </a:solidFill>
              </a:rPr>
              <a:t>indicator</a:t>
            </a:r>
            <a:r>
              <a:rPr lang="en-US">
                <a:solidFill>
                  <a:schemeClr val="dk1"/>
                </a:solidFill>
              </a:rPr>
              <a:t> of violence in the video</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1d1bef20f3_0_0"/>
          <p:cNvSpPr txBox="1"/>
          <p:nvPr>
            <p:ph type="title"/>
          </p:nvPr>
        </p:nvSpPr>
        <p:spPr>
          <a:xfrm>
            <a:off x="47525" y="-48325"/>
            <a:ext cx="12192000" cy="83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Play"/>
              <a:buNone/>
            </a:pPr>
            <a:r>
              <a:rPr b="1" lang="en-US" sz="3200"/>
              <a:t>Inference Examples</a:t>
            </a:r>
            <a:endParaRPr b="1"/>
          </a:p>
        </p:txBody>
      </p:sp>
      <p:pic>
        <p:nvPicPr>
          <p:cNvPr id="160" name="Google Shape;160;g31d1bef20f3_0_0" title="V_949.mp4">
            <a:hlinkClick r:id="rId3"/>
          </p:cNvPr>
          <p:cNvPicPr preferRelativeResize="0"/>
          <p:nvPr/>
        </p:nvPicPr>
        <p:blipFill>
          <a:blip r:embed="rId4">
            <a:alphaModFix/>
          </a:blip>
          <a:stretch>
            <a:fillRect/>
          </a:stretch>
        </p:blipFill>
        <p:spPr>
          <a:xfrm>
            <a:off x="8180625" y="1700050"/>
            <a:ext cx="3726850" cy="3087850"/>
          </a:xfrm>
          <a:prstGeom prst="rect">
            <a:avLst/>
          </a:prstGeom>
          <a:noFill/>
          <a:ln>
            <a:noFill/>
          </a:ln>
        </p:spPr>
      </p:pic>
      <p:pic>
        <p:nvPicPr>
          <p:cNvPr id="161" name="Google Shape;161;g31d1bef20f3_0_0" title="NV_112.mp4">
            <a:hlinkClick r:id="rId5"/>
          </p:cNvPr>
          <p:cNvPicPr preferRelativeResize="0"/>
          <p:nvPr/>
        </p:nvPicPr>
        <p:blipFill>
          <a:blip r:embed="rId6">
            <a:alphaModFix/>
          </a:blip>
          <a:stretch>
            <a:fillRect/>
          </a:stretch>
        </p:blipFill>
        <p:spPr>
          <a:xfrm>
            <a:off x="47525" y="1700050"/>
            <a:ext cx="3538775" cy="3087850"/>
          </a:xfrm>
          <a:prstGeom prst="rect">
            <a:avLst/>
          </a:prstGeom>
          <a:noFill/>
          <a:ln>
            <a:noFill/>
          </a:ln>
        </p:spPr>
      </p:pic>
      <p:pic>
        <p:nvPicPr>
          <p:cNvPr id="162" name="Google Shape;162;g31d1bef20f3_0_0" title="Sample1 (1).mp4">
            <a:hlinkClick r:id="rId7"/>
          </p:cNvPr>
          <p:cNvPicPr preferRelativeResize="0"/>
          <p:nvPr/>
        </p:nvPicPr>
        <p:blipFill>
          <a:blip r:embed="rId8">
            <a:alphaModFix/>
          </a:blip>
          <a:stretch>
            <a:fillRect/>
          </a:stretch>
        </p:blipFill>
        <p:spPr>
          <a:xfrm>
            <a:off x="3891775" y="1700050"/>
            <a:ext cx="4056800" cy="308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1d418773e8_0_0"/>
          <p:cNvSpPr txBox="1"/>
          <p:nvPr>
            <p:ph type="title"/>
          </p:nvPr>
        </p:nvSpPr>
        <p:spPr>
          <a:xfrm>
            <a:off x="0" y="2529275"/>
            <a:ext cx="121920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t>Are you ready for a demo?</a:t>
            </a:r>
            <a:endParaRPr b="1"/>
          </a:p>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1d59ea5beb_2_0"/>
          <p:cNvSpPr txBox="1"/>
          <p:nvPr>
            <p:ph type="title"/>
          </p:nvPr>
        </p:nvSpPr>
        <p:spPr>
          <a:xfrm>
            <a:off x="2220850" y="2136800"/>
            <a:ext cx="8259000" cy="2447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Thank you for your time,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US" sz="3500"/>
              <a:t>Any questions?</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0" y="0"/>
            <a:ext cx="12192000" cy="658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lay"/>
              <a:buNone/>
            </a:pPr>
            <a:r>
              <a:t/>
            </a:r>
            <a:endParaRPr b="1" sz="2800"/>
          </a:p>
          <a:p>
            <a:pPr indent="0" lvl="0" marL="0" rtl="0" algn="ctr">
              <a:lnSpc>
                <a:spcPct val="90000"/>
              </a:lnSpc>
              <a:spcBef>
                <a:spcPts val="0"/>
              </a:spcBef>
              <a:spcAft>
                <a:spcPts val="0"/>
              </a:spcAft>
              <a:buClr>
                <a:schemeClr val="dk1"/>
              </a:buClr>
              <a:buSzPct val="78260"/>
              <a:buFont typeface="Play"/>
              <a:buNone/>
            </a:pPr>
            <a:r>
              <a:rPr b="1" lang="en-US" sz="3577"/>
              <a:t>Visualization of Data</a:t>
            </a:r>
            <a:endParaRPr sz="4477"/>
          </a:p>
        </p:txBody>
      </p:sp>
      <p:pic>
        <p:nvPicPr>
          <p:cNvPr id="75" name="Google Shape;75;p2"/>
          <p:cNvPicPr preferRelativeResize="0"/>
          <p:nvPr/>
        </p:nvPicPr>
        <p:blipFill rotWithShape="1">
          <a:blip r:embed="rId3">
            <a:alphaModFix/>
          </a:blip>
          <a:srcRect b="50044" l="0" r="0" t="0"/>
          <a:stretch/>
        </p:blipFill>
        <p:spPr>
          <a:xfrm>
            <a:off x="1221247" y="1777007"/>
            <a:ext cx="4324147" cy="4334694"/>
          </a:xfrm>
          <a:prstGeom prst="rect">
            <a:avLst/>
          </a:prstGeom>
          <a:noFill/>
          <a:ln>
            <a:noFill/>
          </a:ln>
        </p:spPr>
      </p:pic>
      <p:pic>
        <p:nvPicPr>
          <p:cNvPr id="76" name="Google Shape;76;p2"/>
          <p:cNvPicPr preferRelativeResize="0"/>
          <p:nvPr/>
        </p:nvPicPr>
        <p:blipFill rotWithShape="1">
          <a:blip r:embed="rId3">
            <a:alphaModFix/>
          </a:blip>
          <a:srcRect b="0" l="0" r="0" t="50000"/>
          <a:stretch/>
        </p:blipFill>
        <p:spPr>
          <a:xfrm>
            <a:off x="6815801" y="1777007"/>
            <a:ext cx="4324147" cy="4338657"/>
          </a:xfrm>
          <a:prstGeom prst="rect">
            <a:avLst/>
          </a:prstGeom>
          <a:noFill/>
          <a:ln>
            <a:noFill/>
          </a:ln>
        </p:spPr>
      </p:pic>
      <p:sp>
        <p:nvSpPr>
          <p:cNvPr id="77" name="Google Shape;77;p2"/>
          <p:cNvSpPr txBox="1"/>
          <p:nvPr/>
        </p:nvSpPr>
        <p:spPr>
          <a:xfrm>
            <a:off x="1280223" y="1204450"/>
            <a:ext cx="4324200" cy="6588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800"/>
              <a:buFont typeface="Play"/>
              <a:buNone/>
            </a:pPr>
            <a:r>
              <a:rPr b="1" lang="en-US" sz="2800">
                <a:solidFill>
                  <a:schemeClr val="dk1"/>
                </a:solidFill>
              </a:rPr>
              <a:t>Violent Frames</a:t>
            </a:r>
            <a:endParaRPr/>
          </a:p>
        </p:txBody>
      </p:sp>
      <p:sp>
        <p:nvSpPr>
          <p:cNvPr id="78" name="Google Shape;78;p2"/>
          <p:cNvSpPr txBox="1"/>
          <p:nvPr/>
        </p:nvSpPr>
        <p:spPr>
          <a:xfrm>
            <a:off x="7234495" y="1204452"/>
            <a:ext cx="3736258" cy="65876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Play"/>
              <a:buNone/>
            </a:pPr>
            <a:r>
              <a:rPr b="1" lang="en-US" sz="2800">
                <a:solidFill>
                  <a:schemeClr val="dk1"/>
                </a:solidFill>
              </a:rPr>
              <a:t>Non-Violent Frame</a:t>
            </a:r>
            <a:r>
              <a:rPr b="1" lang="en-US" sz="2800">
                <a:solidFill>
                  <a:schemeClr val="dk1"/>
                </a:solidFill>
                <a:latin typeface="Play"/>
                <a:ea typeface="Play"/>
                <a:cs typeface="Play"/>
                <a:sym typeface="Play"/>
              </a:rPr>
              <a: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txBox="1"/>
          <p:nvPr>
            <p:ph type="title"/>
          </p:nvPr>
        </p:nvSpPr>
        <p:spPr>
          <a:xfrm>
            <a:off x="3926856" y="2023857"/>
            <a:ext cx="4338300" cy="190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b="1" lang="en-US" sz="5500"/>
              <a:t>Static Model</a:t>
            </a:r>
            <a:endParaRPr sz="7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4"/>
          <p:cNvSpPr txBox="1"/>
          <p:nvPr>
            <p:ph type="title"/>
          </p:nvPr>
        </p:nvSpPr>
        <p:spPr>
          <a:xfrm>
            <a:off x="0" y="18256"/>
            <a:ext cx="10515600" cy="66278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Play"/>
              <a:buNone/>
            </a:pPr>
            <a:r>
              <a:rPr b="1" lang="en-US" sz="3200"/>
              <a:t>Model Architecture</a:t>
            </a:r>
            <a:endParaRPr/>
          </a:p>
        </p:txBody>
      </p:sp>
      <p:pic>
        <p:nvPicPr>
          <p:cNvPr descr="The Annotated ResNet-50. Explaining how ResNet-50 works and why… | by  Suvaditya Mukherjee | Towards Data Science" id="89" name="Google Shape;89;p4"/>
          <p:cNvPicPr preferRelativeResize="0"/>
          <p:nvPr/>
        </p:nvPicPr>
        <p:blipFill rotWithShape="1">
          <a:blip r:embed="rId3">
            <a:alphaModFix/>
          </a:blip>
          <a:srcRect b="0" l="0" r="0" t="0"/>
          <a:stretch/>
        </p:blipFill>
        <p:spPr>
          <a:xfrm rot="5400000">
            <a:off x="5389987" y="1676400"/>
            <a:ext cx="6211033" cy="3505200"/>
          </a:xfrm>
          <a:prstGeom prst="rect">
            <a:avLst/>
          </a:prstGeom>
          <a:noFill/>
          <a:ln>
            <a:noFill/>
          </a:ln>
        </p:spPr>
      </p:pic>
      <p:sp>
        <p:nvSpPr>
          <p:cNvPr id="90" name="Google Shape;90;p4"/>
          <p:cNvSpPr txBox="1"/>
          <p:nvPr/>
        </p:nvSpPr>
        <p:spPr>
          <a:xfrm>
            <a:off x="206478" y="681038"/>
            <a:ext cx="6174658" cy="66171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Arial"/>
                <a:ea typeface="Arial"/>
                <a:cs typeface="Arial"/>
                <a:sym typeface="Arial"/>
              </a:rPr>
              <a:t>Overview</a:t>
            </a:r>
            <a:endParaRPr b="1" i="0" sz="1100" u="none" strike="noStrike">
              <a:solidFill>
                <a:srgbClr val="000000"/>
              </a:solidFill>
              <a:latin typeface="Arial"/>
              <a:ea typeface="Arial"/>
              <a:cs typeface="Arial"/>
              <a:sym typeface="Arial"/>
            </a:endParaRPr>
          </a:p>
          <a:p>
            <a:pPr indent="-69850" lvl="0" marL="0" marR="0" rtl="0" algn="l">
              <a:spcBef>
                <a:spcPts val="1200"/>
              </a:spcBef>
              <a:spcAft>
                <a:spcPts val="0"/>
              </a:spcAft>
              <a:buClr>
                <a:srgbClr val="000000"/>
              </a:buClr>
              <a:buSzPts val="1100"/>
              <a:buFont typeface="Arial"/>
              <a:buChar char="•"/>
            </a:pPr>
            <a:r>
              <a:rPr b="1" i="0" lang="en-US" sz="1100" u="none" strike="noStrike">
                <a:solidFill>
                  <a:srgbClr val="000000"/>
                </a:solidFill>
                <a:latin typeface="Arial"/>
                <a:ea typeface="Arial"/>
                <a:cs typeface="Arial"/>
                <a:sym typeface="Arial"/>
              </a:rPr>
              <a:t>Depth</a:t>
            </a:r>
            <a:r>
              <a:rPr b="0" i="0" lang="en-US" sz="1100" u="none" strike="noStrike">
                <a:solidFill>
                  <a:srgbClr val="000000"/>
                </a:solidFill>
                <a:latin typeface="Arial"/>
                <a:ea typeface="Arial"/>
                <a:cs typeface="Arial"/>
                <a:sym typeface="Arial"/>
              </a:rPr>
              <a:t>: 50 layers (consists of convolutional, batch normalization, ReLU activation, and pooling layers).</a:t>
            </a:r>
            <a:endParaRPr/>
          </a:p>
          <a:p>
            <a:pPr indent="-69850" lvl="0" marL="0" marR="0" rtl="0" algn="l">
              <a:spcBef>
                <a:spcPts val="0"/>
              </a:spcBef>
              <a:spcAft>
                <a:spcPts val="0"/>
              </a:spcAft>
              <a:buClr>
                <a:srgbClr val="000000"/>
              </a:buClr>
              <a:buSzPts val="1100"/>
              <a:buFont typeface="Arial"/>
              <a:buChar char="•"/>
            </a:pPr>
            <a:r>
              <a:rPr b="1" i="0" lang="en-US" sz="1100" u="none" strike="noStrike">
                <a:solidFill>
                  <a:srgbClr val="000000"/>
                </a:solidFill>
                <a:latin typeface="Arial"/>
                <a:ea typeface="Arial"/>
                <a:cs typeface="Arial"/>
                <a:sym typeface="Arial"/>
              </a:rPr>
              <a:t>Key Innovation</a:t>
            </a:r>
            <a:r>
              <a:rPr b="0" i="0" lang="en-US" sz="1100" u="none" strike="noStrike">
                <a:solidFill>
                  <a:srgbClr val="000000"/>
                </a:solidFill>
                <a:latin typeface="Arial"/>
                <a:ea typeface="Arial"/>
                <a:cs typeface="Arial"/>
                <a:sym typeface="Arial"/>
              </a:rPr>
              <a:t>: The introduction of </a:t>
            </a:r>
            <a:r>
              <a:rPr b="1" i="0" lang="en-US" sz="1100" u="none" strike="noStrike">
                <a:solidFill>
                  <a:srgbClr val="000000"/>
                </a:solidFill>
                <a:latin typeface="Arial"/>
                <a:ea typeface="Arial"/>
                <a:cs typeface="Arial"/>
                <a:sym typeface="Arial"/>
              </a:rPr>
              <a:t>Residual Blocks</a:t>
            </a:r>
            <a:r>
              <a:rPr b="0" i="0" lang="en-US" sz="1100" u="none" strike="noStrike">
                <a:solidFill>
                  <a:srgbClr val="000000"/>
                </a:solidFill>
                <a:latin typeface="Arial"/>
                <a:ea typeface="Arial"/>
                <a:cs typeface="Arial"/>
                <a:sym typeface="Arial"/>
              </a:rPr>
              <a:t>, which allow the network to learn an identity mapping more effectively, mitigating the degradation problem observed in very deep networks.</a:t>
            </a:r>
            <a:endParaRPr/>
          </a:p>
          <a:p>
            <a:pPr indent="-69850" lvl="0" marL="0" marR="0" rtl="0" algn="l">
              <a:spcBef>
                <a:spcPts val="0"/>
              </a:spcBef>
              <a:spcAft>
                <a:spcPts val="0"/>
              </a:spcAft>
              <a:buClr>
                <a:srgbClr val="000000"/>
              </a:buClr>
              <a:buSzPts val="1100"/>
              <a:buFont typeface="Arial"/>
              <a:buChar char="•"/>
            </a:pPr>
            <a:r>
              <a:rPr b="1" i="0" lang="en-US" sz="1100" u="none" strike="noStrike">
                <a:solidFill>
                  <a:srgbClr val="000000"/>
                </a:solidFill>
                <a:latin typeface="Arial"/>
                <a:ea typeface="Arial"/>
                <a:cs typeface="Arial"/>
                <a:sym typeface="Arial"/>
              </a:rPr>
              <a:t>Architecture Breakdown</a:t>
            </a:r>
            <a:r>
              <a:rPr b="0" i="0" lang="en-US" sz="1100" u="none" strike="noStrike">
                <a:solidFill>
                  <a:srgbClr val="000000"/>
                </a:solidFill>
                <a:latin typeface="Arial"/>
                <a:ea typeface="Arial"/>
                <a:cs typeface="Arial"/>
                <a:sym typeface="Arial"/>
              </a:rPr>
              <a:t>:</a:t>
            </a:r>
            <a:endParaRPr/>
          </a:p>
          <a:p>
            <a:pPr indent="-285750" lvl="1" marL="742950" marR="0" rtl="0" algn="l">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Initial convolution and max pooling layers.</a:t>
            </a:r>
            <a:endParaRPr/>
          </a:p>
          <a:p>
            <a:pPr indent="-285750" lvl="1" marL="742950" marR="0" rtl="0" algn="l">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4 stages of residual blocks with increasing depth.</a:t>
            </a:r>
            <a:endParaRPr/>
          </a:p>
          <a:p>
            <a:pPr indent="-285750" lvl="1" marL="742950" marR="0" rtl="0" algn="l">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Global average pooling layer.</a:t>
            </a:r>
            <a:endParaRPr/>
          </a:p>
          <a:p>
            <a:pPr indent="-285750" lvl="1" marL="742950" marR="0" rtl="0" algn="l">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Fully connected (FC) layer with softmax activation for final classification.</a:t>
            </a:r>
            <a:endParaRPr/>
          </a:p>
          <a:p>
            <a:pPr indent="0" lvl="0" marL="0" marR="0" rtl="0" algn="l">
              <a:spcBef>
                <a:spcPts val="2400"/>
              </a:spcBef>
              <a:spcAft>
                <a:spcPts val="0"/>
              </a:spcAft>
              <a:buNone/>
            </a:pPr>
            <a:r>
              <a:rPr b="0" i="0" lang="en-US" sz="1100" u="none" strike="noStrike">
                <a:solidFill>
                  <a:srgbClr val="000000"/>
                </a:solidFill>
                <a:latin typeface="Arial"/>
                <a:ea typeface="Arial"/>
                <a:cs typeface="Arial"/>
                <a:sym typeface="Arial"/>
              </a:rPr>
              <a:t>The ResNet-50 model is pre-trained on the </a:t>
            </a:r>
            <a:r>
              <a:rPr b="1" i="0" lang="en-US" sz="1100" u="none" strike="noStrike">
                <a:solidFill>
                  <a:srgbClr val="000000"/>
                </a:solidFill>
                <a:latin typeface="Arial"/>
                <a:ea typeface="Arial"/>
                <a:cs typeface="Arial"/>
                <a:sym typeface="Arial"/>
              </a:rPr>
              <a:t>ImageNet</a:t>
            </a:r>
            <a:r>
              <a:rPr b="0" i="0" lang="en-US" sz="1100" u="none" strike="noStrike">
                <a:solidFill>
                  <a:srgbClr val="000000"/>
                </a:solidFill>
                <a:latin typeface="Arial"/>
                <a:ea typeface="Arial"/>
                <a:cs typeface="Arial"/>
                <a:sym typeface="Arial"/>
              </a:rPr>
              <a:t> dataset, allowing for </a:t>
            </a:r>
            <a:r>
              <a:rPr b="1" i="0" lang="en-US" sz="1100" u="none" strike="noStrike">
                <a:solidFill>
                  <a:srgbClr val="000000"/>
                </a:solidFill>
                <a:latin typeface="Arial"/>
                <a:ea typeface="Arial"/>
                <a:cs typeface="Arial"/>
                <a:sym typeface="Arial"/>
              </a:rPr>
              <a:t>transfer learning</a:t>
            </a:r>
            <a:r>
              <a:rPr b="0" i="0" lang="en-US" sz="1100" u="none" strike="noStrike">
                <a:solidFill>
                  <a:srgbClr val="000000"/>
                </a:solidFill>
                <a:latin typeface="Arial"/>
                <a:ea typeface="Arial"/>
                <a:cs typeface="Arial"/>
                <a:sym typeface="Arial"/>
              </a:rPr>
              <a:t>, which helps in speeding up training and achieving high accuracy even with a smaller dataset.</a:t>
            </a:r>
            <a:endParaRPr b="0" sz="1800">
              <a:solidFill>
                <a:schemeClr val="dk1"/>
              </a:solidFill>
              <a:latin typeface="Arial"/>
              <a:ea typeface="Arial"/>
              <a:cs typeface="Arial"/>
              <a:sym typeface="Arial"/>
            </a:endParaRPr>
          </a:p>
          <a:p>
            <a:pPr indent="0" lvl="0" marL="0" marR="0" rtl="0" algn="l">
              <a:spcBef>
                <a:spcPts val="1200"/>
              </a:spcBef>
              <a:spcAft>
                <a:spcPts val="0"/>
              </a:spcAft>
              <a:buNone/>
            </a:pPr>
            <a:br>
              <a:rPr b="0" lang="en-US" sz="1800">
                <a:solidFill>
                  <a:schemeClr val="dk1"/>
                </a:solidFill>
                <a:latin typeface="Arial"/>
                <a:ea typeface="Arial"/>
                <a:cs typeface="Arial"/>
                <a:sym typeface="Arial"/>
              </a:rPr>
            </a:br>
            <a:r>
              <a:rPr b="1" i="0" lang="en-US" sz="1300" u="none" strike="noStrike">
                <a:solidFill>
                  <a:srgbClr val="000000"/>
                </a:solidFill>
                <a:latin typeface="Arial"/>
                <a:ea typeface="Arial"/>
                <a:cs typeface="Arial"/>
                <a:sym typeface="Arial"/>
              </a:rPr>
              <a:t>Residual Block and Identity Mapping</a:t>
            </a:r>
            <a:endParaRPr b="0" sz="1800">
              <a:solidFill>
                <a:schemeClr val="dk1"/>
              </a:solidFill>
              <a:latin typeface="Arial"/>
              <a:ea typeface="Arial"/>
              <a:cs typeface="Arial"/>
              <a:sym typeface="Arial"/>
            </a:endParaRPr>
          </a:p>
          <a:p>
            <a:pPr indent="0" lvl="0" marL="0" marR="0" rtl="0" algn="l">
              <a:spcBef>
                <a:spcPts val="1200"/>
              </a:spcBef>
              <a:spcAft>
                <a:spcPts val="0"/>
              </a:spcAft>
              <a:buNone/>
            </a:pPr>
            <a:r>
              <a:rPr b="0" i="0" lang="en-US" sz="1100" u="none" strike="noStrike">
                <a:solidFill>
                  <a:srgbClr val="000000"/>
                </a:solidFill>
                <a:latin typeface="Arial"/>
                <a:ea typeface="Arial"/>
                <a:cs typeface="Arial"/>
                <a:sym typeface="Arial"/>
              </a:rPr>
              <a:t>The core component of ResNet-50 is the </a:t>
            </a:r>
            <a:r>
              <a:rPr b="1" i="0" lang="en-US" sz="1100" u="none" strike="noStrike">
                <a:solidFill>
                  <a:srgbClr val="000000"/>
                </a:solidFill>
                <a:latin typeface="Arial"/>
                <a:ea typeface="Arial"/>
                <a:cs typeface="Arial"/>
                <a:sym typeface="Arial"/>
              </a:rPr>
              <a:t>Residual Block</a:t>
            </a:r>
            <a:r>
              <a:rPr b="0" i="0" lang="en-US" sz="1100" u="none" strike="noStrike">
                <a:solidFill>
                  <a:srgbClr val="000000"/>
                </a:solidFill>
                <a:latin typeface="Arial"/>
                <a:ea typeface="Arial"/>
                <a:cs typeface="Arial"/>
                <a:sym typeface="Arial"/>
              </a:rPr>
              <a:t>, which can be expressed mathematically as:</a:t>
            </a:r>
            <a:endParaRPr b="0" sz="1800">
              <a:solidFill>
                <a:schemeClr val="dk1"/>
              </a:solidFill>
              <a:latin typeface="Arial"/>
              <a:ea typeface="Arial"/>
              <a:cs typeface="Arial"/>
              <a:sym typeface="Arial"/>
            </a:endParaRPr>
          </a:p>
          <a:p>
            <a:pPr indent="457200" lvl="0" marL="2286000" marR="0" rtl="0" algn="l">
              <a:spcBef>
                <a:spcPts val="1200"/>
              </a:spcBef>
              <a:spcAft>
                <a:spcPts val="0"/>
              </a:spcAft>
              <a:buNone/>
            </a:pPr>
            <a:r>
              <a:rPr b="0" i="0" lang="en-US" sz="1100" u="none" strike="noStrike">
                <a:solidFill>
                  <a:srgbClr val="000000"/>
                </a:solidFill>
                <a:latin typeface="Arial"/>
                <a:ea typeface="Arial"/>
                <a:cs typeface="Arial"/>
                <a:sym typeface="Arial"/>
              </a:rPr>
              <a:t>y=F(x,{Wi​})+x</a:t>
            </a:r>
            <a:endParaRPr b="0" sz="1800">
              <a:solidFill>
                <a:schemeClr val="dk1"/>
              </a:solidFill>
              <a:latin typeface="Arial"/>
              <a:ea typeface="Arial"/>
              <a:cs typeface="Arial"/>
              <a:sym typeface="Arial"/>
            </a:endParaRPr>
          </a:p>
          <a:p>
            <a:pPr indent="-69850" lvl="0" marL="0" marR="0" rtl="0" algn="l">
              <a:spcBef>
                <a:spcPts val="1200"/>
              </a:spcBef>
              <a:spcAft>
                <a:spcPts val="0"/>
              </a:spcAft>
              <a:buClr>
                <a:srgbClr val="000000"/>
              </a:buClr>
              <a:buSzPts val="1100"/>
              <a:buFont typeface="Arial"/>
              <a:buChar char="•"/>
            </a:pPr>
            <a:r>
              <a:rPr b="1" i="0" lang="en-US" sz="1100" u="none" strike="noStrike">
                <a:solidFill>
                  <a:srgbClr val="000000"/>
                </a:solidFill>
                <a:latin typeface="Arial"/>
                <a:ea typeface="Arial"/>
                <a:cs typeface="Arial"/>
                <a:sym typeface="Arial"/>
              </a:rPr>
              <a:t>x</a:t>
            </a:r>
            <a:r>
              <a:rPr b="0" i="0" lang="en-US" sz="1100" u="none" strike="noStrike">
                <a:solidFill>
                  <a:srgbClr val="000000"/>
                </a:solidFill>
                <a:latin typeface="Arial"/>
                <a:ea typeface="Arial"/>
                <a:cs typeface="Arial"/>
                <a:sym typeface="Arial"/>
              </a:rPr>
              <a:t>: Input to the block.</a:t>
            </a:r>
            <a:endParaRPr/>
          </a:p>
          <a:p>
            <a:pPr indent="-69850" lvl="0" marL="0" marR="0" rtl="0" algn="l">
              <a:spcBef>
                <a:spcPts val="0"/>
              </a:spcBef>
              <a:spcAft>
                <a:spcPts val="0"/>
              </a:spcAft>
              <a:buClr>
                <a:srgbClr val="000000"/>
              </a:buClr>
              <a:buSzPts val="1100"/>
              <a:buFont typeface="Arial"/>
              <a:buChar char="•"/>
            </a:pPr>
            <a:r>
              <a:rPr b="1" i="0" lang="en-US" sz="1100" u="none" strike="noStrike">
                <a:solidFill>
                  <a:srgbClr val="000000"/>
                </a:solidFill>
                <a:latin typeface="Arial"/>
                <a:ea typeface="Arial"/>
                <a:cs typeface="Arial"/>
                <a:sym typeface="Arial"/>
              </a:rPr>
              <a:t>F(x,{Wi})</a:t>
            </a:r>
            <a:r>
              <a:rPr b="0" i="0" lang="en-US" sz="1100" u="none" strike="noStrike">
                <a:solidFill>
                  <a:srgbClr val="000000"/>
                </a:solidFill>
                <a:latin typeface="Arial"/>
                <a:ea typeface="Arial"/>
                <a:cs typeface="Arial"/>
                <a:sym typeface="Arial"/>
              </a:rPr>
              <a:t>: Represents the residual function, which consists of convolutional layers with weights {Wi} and a non-linear activation function (such as ReLU).</a:t>
            </a:r>
            <a:endParaRPr/>
          </a:p>
          <a:p>
            <a:pPr indent="-69850" lvl="0" marL="0" marR="0" rtl="0" algn="l">
              <a:spcBef>
                <a:spcPts val="0"/>
              </a:spcBef>
              <a:spcAft>
                <a:spcPts val="0"/>
              </a:spcAft>
              <a:buClr>
                <a:srgbClr val="000000"/>
              </a:buClr>
              <a:buSzPts val="1100"/>
              <a:buFont typeface="Arial"/>
              <a:buChar char="•"/>
            </a:pPr>
            <a:r>
              <a:rPr b="1" i="0" lang="en-US" sz="1100" u="none" strike="noStrike">
                <a:solidFill>
                  <a:srgbClr val="000000"/>
                </a:solidFill>
                <a:latin typeface="Arial"/>
                <a:ea typeface="Arial"/>
                <a:cs typeface="Arial"/>
                <a:sym typeface="Arial"/>
              </a:rPr>
              <a:t>y</a:t>
            </a:r>
            <a:r>
              <a:rPr b="0" i="0" lang="en-US" sz="1100" u="none" strike="noStrike">
                <a:solidFill>
                  <a:srgbClr val="000000"/>
                </a:solidFill>
                <a:latin typeface="Arial"/>
                <a:ea typeface="Arial"/>
                <a:cs typeface="Arial"/>
                <a:sym typeface="Arial"/>
              </a:rPr>
              <a:t>: Output of the block.</a:t>
            </a:r>
            <a:endParaRPr sz="1100">
              <a:solidFill>
                <a:srgbClr val="000000"/>
              </a:solidFill>
              <a:latin typeface="Arial"/>
              <a:ea typeface="Arial"/>
              <a:cs typeface="Arial"/>
              <a:sym typeface="Arial"/>
            </a:endParaRPr>
          </a:p>
          <a:p>
            <a:pPr indent="0" lvl="0" marL="0" marR="0" rtl="0" algn="l">
              <a:spcBef>
                <a:spcPts val="1200"/>
              </a:spcBef>
              <a:spcAft>
                <a:spcPts val="0"/>
              </a:spcAft>
              <a:buNone/>
            </a:pPr>
            <a:br>
              <a:rPr b="0" lang="en-US" sz="200">
                <a:solidFill>
                  <a:schemeClr val="dk1"/>
                </a:solidFill>
                <a:latin typeface="Arial"/>
                <a:ea typeface="Arial"/>
                <a:cs typeface="Arial"/>
                <a:sym typeface="Arial"/>
              </a:rPr>
            </a:br>
            <a:r>
              <a:rPr b="0" i="0" lang="en-US" sz="1100" u="none" strike="noStrike">
                <a:solidFill>
                  <a:srgbClr val="000000"/>
                </a:solidFill>
                <a:latin typeface="Arial"/>
                <a:ea typeface="Arial"/>
                <a:cs typeface="Arial"/>
                <a:sym typeface="Arial"/>
              </a:rPr>
              <a:t>The addition of x (identity mapping) ensures that the gradient can flow easily through the network during backpropagation, reducing the vanishing gradient problem.</a:t>
            </a:r>
            <a:endParaRPr b="0" sz="1800">
              <a:solidFill>
                <a:schemeClr val="dk1"/>
              </a:solidFill>
              <a:latin typeface="Arial"/>
              <a:ea typeface="Arial"/>
              <a:cs typeface="Arial"/>
              <a:sym typeface="Arial"/>
            </a:endParaRPr>
          </a:p>
          <a:p>
            <a:pPr indent="0" lvl="0" marL="0" marR="0" rtl="0" algn="l">
              <a:spcBef>
                <a:spcPts val="120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5"/>
          <p:cNvSpPr txBox="1"/>
          <p:nvPr/>
        </p:nvSpPr>
        <p:spPr>
          <a:xfrm>
            <a:off x="0" y="72775"/>
            <a:ext cx="12233100" cy="5355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US" sz="3200">
                <a:solidFill>
                  <a:schemeClr val="dk1"/>
                </a:solidFill>
              </a:rPr>
              <a:t>Training Algorithm</a:t>
            </a:r>
            <a:endParaRPr/>
          </a:p>
        </p:txBody>
      </p:sp>
      <p:sp>
        <p:nvSpPr>
          <p:cNvPr id="96" name="Google Shape;96;p5"/>
          <p:cNvSpPr txBox="1"/>
          <p:nvPr/>
        </p:nvSpPr>
        <p:spPr>
          <a:xfrm>
            <a:off x="629263" y="943519"/>
            <a:ext cx="9409471"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The model is trained using the </a:t>
            </a:r>
            <a:r>
              <a:rPr b="1" i="0" lang="en-US" sz="1800" u="none" strike="noStrike">
                <a:solidFill>
                  <a:srgbClr val="000000"/>
                </a:solidFill>
                <a:latin typeface="Arial"/>
                <a:ea typeface="Arial"/>
                <a:cs typeface="Arial"/>
                <a:sym typeface="Arial"/>
              </a:rPr>
              <a:t>Cross-Entropy Loss</a:t>
            </a:r>
            <a:r>
              <a:rPr b="0" i="0" lang="en-US" sz="1800" u="none" strike="noStrike">
                <a:solidFill>
                  <a:srgbClr val="000000"/>
                </a:solidFill>
                <a:latin typeface="Arial"/>
                <a:ea typeface="Arial"/>
                <a:cs typeface="Arial"/>
                <a:sym typeface="Arial"/>
              </a:rPr>
              <a:t> and the </a:t>
            </a:r>
            <a:r>
              <a:rPr b="1" i="0" lang="en-US" sz="1800" u="none" strike="noStrike">
                <a:solidFill>
                  <a:srgbClr val="000000"/>
                </a:solidFill>
                <a:latin typeface="Arial"/>
                <a:ea typeface="Arial"/>
                <a:cs typeface="Arial"/>
                <a:sym typeface="Arial"/>
              </a:rPr>
              <a:t>Adam (Adaptive Moment Estimation)</a:t>
            </a:r>
            <a:r>
              <a:rPr b="0" i="0" lang="en-US" sz="1800" u="none" strike="noStrike">
                <a:solidFill>
                  <a:srgbClr val="000000"/>
                </a:solidFill>
                <a:latin typeface="Arial"/>
                <a:ea typeface="Arial"/>
                <a:cs typeface="Arial"/>
                <a:sym typeface="Arial"/>
              </a:rPr>
              <a:t> optimizer. The combination of these techniques ensures efficient training and convergence.</a:t>
            </a:r>
            <a:endParaRPr b="0" sz="1800">
              <a:solidFill>
                <a:schemeClr val="dk1"/>
              </a:solidFill>
              <a:latin typeface="Arial"/>
              <a:ea typeface="Arial"/>
              <a:cs typeface="Arial"/>
              <a:sym typeface="Arial"/>
            </a:endParaRPr>
          </a:p>
          <a:p>
            <a:pPr indent="0" lvl="0" marL="0" marR="0" rtl="0" algn="l">
              <a:spcBef>
                <a:spcPts val="120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97" name="Google Shape;97;p5"/>
          <p:cNvPicPr preferRelativeResize="0"/>
          <p:nvPr/>
        </p:nvPicPr>
        <p:blipFill rotWithShape="1">
          <a:blip r:embed="rId3">
            <a:alphaModFix/>
          </a:blip>
          <a:srcRect b="0" l="0" r="0" t="0"/>
          <a:stretch/>
        </p:blipFill>
        <p:spPr>
          <a:xfrm>
            <a:off x="1893784" y="2176762"/>
            <a:ext cx="7991475" cy="1428750"/>
          </a:xfrm>
          <a:prstGeom prst="rect">
            <a:avLst/>
          </a:prstGeom>
          <a:noFill/>
          <a:ln>
            <a:noFill/>
          </a:ln>
        </p:spPr>
      </p:pic>
      <p:sp>
        <p:nvSpPr>
          <p:cNvPr id="98" name="Google Shape;98;p5"/>
          <p:cNvSpPr txBox="1"/>
          <p:nvPr/>
        </p:nvSpPr>
        <p:spPr>
          <a:xfrm>
            <a:off x="796413" y="3807978"/>
            <a:ext cx="8554064" cy="2867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300" u="none" strike="noStrike">
                <a:solidFill>
                  <a:srgbClr val="000000"/>
                </a:solidFill>
                <a:latin typeface="Arial"/>
                <a:ea typeface="Arial"/>
                <a:cs typeface="Arial"/>
                <a:sym typeface="Arial"/>
              </a:rPr>
              <a:t>Training Workflow</a:t>
            </a:r>
            <a:endParaRPr b="1" sz="1800">
              <a:solidFill>
                <a:schemeClr val="dk1"/>
              </a:solidFill>
              <a:latin typeface="Arial"/>
              <a:ea typeface="Arial"/>
              <a:cs typeface="Arial"/>
              <a:sym typeface="Arial"/>
            </a:endParaRPr>
          </a:p>
          <a:p>
            <a:pPr indent="-88900" lvl="0" marL="0" marR="0" rtl="0" algn="l">
              <a:spcBef>
                <a:spcPts val="1600"/>
              </a:spcBef>
              <a:spcAft>
                <a:spcPts val="0"/>
              </a:spcAft>
              <a:buClr>
                <a:srgbClr val="000000"/>
              </a:buClr>
              <a:buSzPts val="1400"/>
              <a:buFont typeface="Play"/>
              <a:buAutoNum type="arabicPeriod"/>
            </a:pPr>
            <a:r>
              <a:rPr b="1" i="0" lang="en-US" sz="1400" u="none" strike="noStrike">
                <a:solidFill>
                  <a:srgbClr val="000000"/>
                </a:solidFill>
                <a:latin typeface="Arial"/>
                <a:ea typeface="Arial"/>
                <a:cs typeface="Arial"/>
                <a:sym typeface="Arial"/>
              </a:rPr>
              <a:t>Forward Pass</a:t>
            </a:r>
            <a:r>
              <a:rPr b="0" i="0" lang="en-US" sz="1400" u="none" strike="noStrike">
                <a:solidFill>
                  <a:srgbClr val="000000"/>
                </a:solidFill>
                <a:latin typeface="Arial"/>
                <a:ea typeface="Arial"/>
                <a:cs typeface="Arial"/>
                <a:sym typeface="Arial"/>
              </a:rPr>
              <a:t>:</a:t>
            </a:r>
            <a:endParaRPr/>
          </a:p>
          <a:p>
            <a:pPr indent="-285750" lvl="1" marL="742950"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Input images are passed through the ResNet-50 model to produce class probabilities</a:t>
            </a:r>
            <a:endParaRPr/>
          </a:p>
          <a:p>
            <a:pPr indent="0" lvl="1" marL="457200" marR="0" rtl="0" algn="l">
              <a:spcBef>
                <a:spcPts val="0"/>
              </a:spcBef>
              <a:spcAft>
                <a:spcPts val="0"/>
              </a:spcAft>
              <a:buNone/>
            </a:pPr>
            <a:r>
              <a:rPr b="0" i="0" lang="en-US" sz="1400" u="none" cap="none" strike="noStrike">
                <a:solidFill>
                  <a:srgbClr val="000000"/>
                </a:solidFill>
                <a:latin typeface="Arial"/>
                <a:ea typeface="Arial"/>
                <a:cs typeface="Arial"/>
                <a:sym typeface="Arial"/>
              </a:rPr>
              <a:t>.</a:t>
            </a:r>
            <a:endParaRPr/>
          </a:p>
          <a:p>
            <a:pPr indent="-88900" lvl="0" marL="0" marR="0" rtl="0" algn="l">
              <a:spcBef>
                <a:spcPts val="0"/>
              </a:spcBef>
              <a:spcAft>
                <a:spcPts val="0"/>
              </a:spcAft>
              <a:buClr>
                <a:srgbClr val="000000"/>
              </a:buClr>
              <a:buSzPts val="1400"/>
              <a:buFont typeface="Play"/>
              <a:buAutoNum type="arabicPeriod"/>
            </a:pPr>
            <a:r>
              <a:rPr b="1" i="0" lang="en-US" sz="1400" u="none" strike="noStrike">
                <a:solidFill>
                  <a:srgbClr val="000000"/>
                </a:solidFill>
                <a:latin typeface="Arial"/>
                <a:ea typeface="Arial"/>
                <a:cs typeface="Arial"/>
                <a:sym typeface="Arial"/>
              </a:rPr>
              <a:t>Loss Calculation</a:t>
            </a:r>
            <a:r>
              <a:rPr b="0" i="0" lang="en-US" sz="1400" u="none" strike="noStrike">
                <a:solidFill>
                  <a:srgbClr val="000000"/>
                </a:solidFill>
                <a:latin typeface="Arial"/>
                <a:ea typeface="Arial"/>
                <a:cs typeface="Arial"/>
                <a:sym typeface="Arial"/>
              </a:rPr>
              <a:t>:</a:t>
            </a:r>
            <a:endParaRPr/>
          </a:p>
          <a:p>
            <a:pPr indent="-285750" lvl="1" marL="742950"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Compute the Cross-Entropy Loss between the predicted and actual labels.</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spcBef>
                <a:spcPts val="0"/>
              </a:spcBef>
              <a:spcAft>
                <a:spcPts val="0"/>
              </a:spcAft>
              <a:buClr>
                <a:srgbClr val="000000"/>
              </a:buClr>
              <a:buSzPts val="1400"/>
              <a:buFont typeface="Play"/>
              <a:buAutoNum type="arabicPeriod"/>
            </a:pPr>
            <a:r>
              <a:rPr b="1" i="0" lang="en-US" sz="1400" u="none" strike="noStrike">
                <a:solidFill>
                  <a:srgbClr val="000000"/>
                </a:solidFill>
                <a:latin typeface="Arial"/>
                <a:ea typeface="Arial"/>
                <a:cs typeface="Arial"/>
                <a:sym typeface="Arial"/>
              </a:rPr>
              <a:t>Backward Pass</a:t>
            </a:r>
            <a:r>
              <a:rPr b="0" i="0" lang="en-US" sz="1400" u="none" strike="noStrike">
                <a:solidFill>
                  <a:srgbClr val="000000"/>
                </a:solidFill>
                <a:latin typeface="Arial"/>
                <a:ea typeface="Arial"/>
                <a:cs typeface="Arial"/>
                <a:sym typeface="Arial"/>
              </a:rPr>
              <a:t>:</a:t>
            </a:r>
            <a:endParaRPr/>
          </a:p>
          <a:p>
            <a:pPr indent="-285750" lvl="1" marL="742950"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Calculate gradients using backpropagation.</a:t>
            </a:r>
            <a:endParaRPr/>
          </a:p>
          <a:p>
            <a:pPr indent="-196850" lvl="1" marL="742950" marR="0" rtl="0" algn="l">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spcBef>
                <a:spcPts val="0"/>
              </a:spcBef>
              <a:spcAft>
                <a:spcPts val="0"/>
              </a:spcAft>
              <a:buClr>
                <a:srgbClr val="000000"/>
              </a:buClr>
              <a:buSzPts val="1400"/>
              <a:buFont typeface="Play"/>
              <a:buAutoNum type="arabicPeriod"/>
            </a:pPr>
            <a:r>
              <a:rPr b="1" i="0" lang="en-US" sz="1400" u="none" strike="noStrike">
                <a:solidFill>
                  <a:srgbClr val="000000"/>
                </a:solidFill>
                <a:latin typeface="Arial"/>
                <a:ea typeface="Arial"/>
                <a:cs typeface="Arial"/>
                <a:sym typeface="Arial"/>
              </a:rPr>
              <a:t>Weight Update</a:t>
            </a:r>
            <a:r>
              <a:rPr b="0" i="0" lang="en-US" sz="1400" u="none" strike="noStrike">
                <a:solidFill>
                  <a:srgbClr val="000000"/>
                </a:solidFill>
                <a:latin typeface="Arial"/>
                <a:ea typeface="Arial"/>
                <a:cs typeface="Arial"/>
                <a:sym typeface="Arial"/>
              </a:rPr>
              <a:t>:</a:t>
            </a:r>
            <a:endParaRPr/>
          </a:p>
          <a:p>
            <a:pPr indent="-285750" lvl="1" marL="742950"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Update the weights using the Adam optimizer.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type="title"/>
          </p:nvPr>
        </p:nvSpPr>
        <p:spPr>
          <a:xfrm>
            <a:off x="0" y="18250"/>
            <a:ext cx="12192000" cy="83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Play"/>
              <a:buNone/>
            </a:pPr>
            <a:r>
              <a:rPr b="1" lang="en-US" sz="3200"/>
              <a:t>Data Set Preparation</a:t>
            </a:r>
            <a:endParaRPr/>
          </a:p>
        </p:txBody>
      </p:sp>
      <p:sp>
        <p:nvSpPr>
          <p:cNvPr id="104" name="Google Shape;104;p6"/>
          <p:cNvSpPr txBox="1"/>
          <p:nvPr/>
        </p:nvSpPr>
        <p:spPr>
          <a:xfrm>
            <a:off x="318150" y="1152225"/>
            <a:ext cx="11555700" cy="47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rPr>
              <a:t>Frame Extraction From Videos</a:t>
            </a:r>
            <a:endParaRPr b="1" sz="1700">
              <a:solidFill>
                <a:schemeClr val="dk1"/>
              </a:solidFill>
            </a:endParaRPr>
          </a:p>
          <a:p>
            <a:pPr indent="0" lvl="0" marL="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Each Video is parsed to extract one frame per second from the video</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These frames are then stored and saved as .jpeg files in their respective directories and serve as the data for the Static model</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US" sz="1700">
                <a:solidFill>
                  <a:schemeClr val="dk1"/>
                </a:solidFill>
              </a:rPr>
              <a:t>DataLoader for Static Model</a:t>
            </a:r>
            <a:endParaRPr b="1" sz="1700">
              <a:solidFill>
                <a:schemeClr val="dk1"/>
              </a:solidFill>
            </a:endParaRPr>
          </a:p>
          <a:p>
            <a:pPr indent="0" lvl="0" marL="0" rtl="0" algn="l">
              <a:spcBef>
                <a:spcPts val="0"/>
              </a:spcBef>
              <a:spcAft>
                <a:spcPts val="0"/>
              </a:spcAft>
              <a:buNone/>
            </a:pPr>
            <a:r>
              <a:t/>
            </a:r>
            <a:endParaRPr b="1"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The </a:t>
            </a:r>
            <a:r>
              <a:rPr lang="en-US" sz="1700">
                <a:solidFill>
                  <a:schemeClr val="dk1"/>
                </a:solidFill>
              </a:rPr>
              <a:t>ViolenceDataset</a:t>
            </a:r>
            <a:r>
              <a:rPr lang="en-US" sz="1700">
                <a:solidFill>
                  <a:schemeClr val="dk1"/>
                </a:solidFill>
              </a:rPr>
              <a:t> Class collects all the frames we have extracted from the videos</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The Labels are added to each frame based on the input directory it is read from</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1→ Violence</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0→ Non Violence</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The </a:t>
            </a:r>
            <a:r>
              <a:rPr lang="en-US" sz="1700">
                <a:solidFill>
                  <a:schemeClr val="dk1"/>
                </a:solidFill>
              </a:rPr>
              <a:t>ViolenceDataset</a:t>
            </a:r>
            <a:r>
              <a:rPr lang="en-US" sz="1700">
                <a:solidFill>
                  <a:schemeClr val="dk1"/>
                </a:solidFill>
              </a:rPr>
              <a:t> is then Split into 80-20 Train and Test sets</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The dataloader then fetches the Train and Test sets when needed for model training and evaluation</a:t>
            </a:r>
            <a:endParaRPr sz="1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0" y="18250"/>
            <a:ext cx="12192000" cy="8373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lay"/>
              <a:buNone/>
            </a:pPr>
            <a:r>
              <a:t/>
            </a:r>
            <a:endParaRPr b="1" sz="3200"/>
          </a:p>
          <a:p>
            <a:pPr indent="0" lvl="0" marL="0" rtl="0" algn="ctr">
              <a:lnSpc>
                <a:spcPct val="90000"/>
              </a:lnSpc>
              <a:spcBef>
                <a:spcPts val="0"/>
              </a:spcBef>
              <a:spcAft>
                <a:spcPts val="0"/>
              </a:spcAft>
              <a:buClr>
                <a:schemeClr val="dk1"/>
              </a:buClr>
              <a:buSzPct val="100000"/>
              <a:buFont typeface="Play"/>
              <a:buNone/>
            </a:pPr>
            <a:r>
              <a:rPr b="1" lang="en-US" sz="3200"/>
              <a:t>Static Model Results</a:t>
            </a:r>
            <a:endParaRPr/>
          </a:p>
        </p:txBody>
      </p:sp>
      <p:sp>
        <p:nvSpPr>
          <p:cNvPr id="110" name="Google Shape;110;p7"/>
          <p:cNvSpPr txBox="1"/>
          <p:nvPr/>
        </p:nvSpPr>
        <p:spPr>
          <a:xfrm>
            <a:off x="713923" y="1488100"/>
            <a:ext cx="105612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Arial"/>
                <a:ea typeface="Arial"/>
                <a:cs typeface="Arial"/>
                <a:sym typeface="Arial"/>
              </a:rPr>
              <a:t>Training Performance</a:t>
            </a:r>
            <a:r>
              <a:rPr b="0" i="0" lang="en-US" sz="1800" u="none" strike="noStrike">
                <a:solidFill>
                  <a:srgbClr val="000000"/>
                </a:solidFill>
                <a:latin typeface="Arial"/>
                <a:ea typeface="Arial"/>
                <a:cs typeface="Arial"/>
                <a:sym typeface="Arial"/>
              </a:rPr>
              <a:t>:</a:t>
            </a:r>
            <a:endParaRPr b="0" sz="1800">
              <a:solidFill>
                <a:schemeClr val="dk1"/>
              </a:solidFill>
              <a:latin typeface="Arial"/>
              <a:ea typeface="Arial"/>
              <a:cs typeface="Arial"/>
              <a:sym typeface="Arial"/>
            </a:endParaRPr>
          </a:p>
          <a:p>
            <a:pPr indent="-114300" lvl="0" marL="0" marR="0" rtl="0" algn="l">
              <a:spcBef>
                <a:spcPts val="240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The training accuracy improves consistently across epochs, reaching </a:t>
            </a:r>
            <a:r>
              <a:rPr b="1" i="0" lang="en-US" sz="1800" u="none" strike="noStrike">
                <a:solidFill>
                  <a:srgbClr val="000000"/>
                </a:solidFill>
                <a:latin typeface="Arial"/>
                <a:ea typeface="Arial"/>
                <a:cs typeface="Arial"/>
                <a:sym typeface="Arial"/>
              </a:rPr>
              <a:t>97.99%</a:t>
            </a:r>
            <a:r>
              <a:rPr b="0" i="0" lang="en-US" sz="1800" u="none" strike="noStrike">
                <a:solidFill>
                  <a:srgbClr val="000000"/>
                </a:solidFill>
                <a:latin typeface="Arial"/>
                <a:ea typeface="Arial"/>
                <a:cs typeface="Arial"/>
                <a:sym typeface="Arial"/>
              </a:rPr>
              <a:t> by the third epoch.</a:t>
            </a:r>
            <a:endParaRPr/>
          </a:p>
          <a:p>
            <a:pPr indent="0" lvl="0" marL="0" marR="0" rtl="0" algn="l">
              <a:spcBef>
                <a:spcPts val="1200"/>
              </a:spcBef>
              <a:spcAft>
                <a:spcPts val="0"/>
              </a:spcAft>
              <a:buNone/>
            </a:pPr>
            <a:r>
              <a:t/>
            </a:r>
            <a:endParaRPr b="0" i="0" sz="1800" u="none" strike="noStrike">
              <a:solidFill>
                <a:srgbClr val="000000"/>
              </a:solidFill>
              <a:latin typeface="Arial"/>
              <a:ea typeface="Arial"/>
              <a:cs typeface="Arial"/>
              <a:sym typeface="Arial"/>
            </a:endParaRPr>
          </a:p>
          <a:p>
            <a:pPr indent="-114300" lvl="0" marL="0" marR="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Training loss decreases with each epoch, indicating that the model is learning effectively.</a:t>
            </a:r>
            <a:endParaRPr/>
          </a:p>
          <a:p>
            <a:pPr indent="0" lvl="0" marL="0" marR="0" rtl="0" algn="l">
              <a:spcBef>
                <a:spcPts val="1200"/>
              </a:spcBef>
              <a:spcAft>
                <a:spcPts val="0"/>
              </a:spcAft>
              <a:buNone/>
            </a:pPr>
            <a:r>
              <a:t/>
            </a:r>
            <a:endParaRPr sz="1800"/>
          </a:p>
          <a:p>
            <a:pPr indent="0" lvl="0" marL="0" marR="0" rtl="0" algn="l">
              <a:spcBef>
                <a:spcPts val="1200"/>
              </a:spcBef>
              <a:spcAft>
                <a:spcPts val="0"/>
              </a:spcAft>
              <a:buNone/>
            </a:pPr>
            <a:r>
              <a:rPr b="1" i="0" lang="en-US" sz="1800" u="none" strike="noStrike">
                <a:solidFill>
                  <a:srgbClr val="000000"/>
                </a:solidFill>
                <a:latin typeface="Arial"/>
                <a:ea typeface="Arial"/>
                <a:cs typeface="Arial"/>
                <a:sym typeface="Arial"/>
              </a:rPr>
              <a:t>Testing Performance</a:t>
            </a:r>
            <a:r>
              <a:rPr b="0" i="0" lang="en-US" sz="1800" u="none" strike="noStrike">
                <a:solidFill>
                  <a:srgbClr val="000000"/>
                </a:solidFill>
                <a:latin typeface="Arial"/>
                <a:ea typeface="Arial"/>
                <a:cs typeface="Arial"/>
                <a:sym typeface="Arial"/>
              </a:rPr>
              <a:t>:</a:t>
            </a:r>
            <a:endParaRPr sz="1800"/>
          </a:p>
          <a:p>
            <a:pPr indent="-114300" lvl="0" marL="0" marR="0" rtl="0" algn="l">
              <a:spcBef>
                <a:spcPts val="240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The final </a:t>
            </a:r>
            <a:r>
              <a:rPr lang="en-US" sz="1800"/>
              <a:t>Validation</a:t>
            </a:r>
            <a:r>
              <a:rPr b="0" i="0" lang="en-US" sz="1800" u="none" strike="noStrike">
                <a:solidFill>
                  <a:srgbClr val="000000"/>
                </a:solidFill>
                <a:latin typeface="Arial"/>
                <a:ea typeface="Arial"/>
                <a:cs typeface="Arial"/>
                <a:sym typeface="Arial"/>
              </a:rPr>
              <a:t> accuracy is </a:t>
            </a:r>
            <a:r>
              <a:rPr b="1" i="0" lang="en-US" sz="1800" u="none" strike="noStrike">
                <a:solidFill>
                  <a:srgbClr val="000000"/>
                </a:solidFill>
                <a:latin typeface="Arial"/>
                <a:ea typeface="Arial"/>
                <a:cs typeface="Arial"/>
                <a:sym typeface="Arial"/>
              </a:rPr>
              <a:t>95.14%</a:t>
            </a:r>
            <a:r>
              <a:rPr b="0" i="0" lang="en-US" sz="1800" u="none" strike="noStrike">
                <a:solidFill>
                  <a:srgbClr val="000000"/>
                </a:solidFill>
                <a:latin typeface="Arial"/>
                <a:ea typeface="Arial"/>
                <a:cs typeface="Arial"/>
                <a:sym typeface="Arial"/>
              </a:rPr>
              <a:t>, which demonstrates good generalization performance.</a:t>
            </a:r>
            <a:endParaRPr sz="1800"/>
          </a:p>
          <a:p>
            <a:pPr indent="-114300" lvl="0" marL="0" marR="0" rtl="0" algn="l">
              <a:spcBef>
                <a:spcPts val="2400"/>
              </a:spcBef>
              <a:spcAft>
                <a:spcPts val="0"/>
              </a:spcAft>
              <a:buClr>
                <a:srgbClr val="000000"/>
              </a:buClr>
              <a:buSzPts val="1800"/>
              <a:buFont typeface="Arial"/>
              <a:buChar char="•"/>
            </a:pPr>
            <a:r>
              <a:rPr lang="en-US" sz="1800">
                <a:solidFill>
                  <a:schemeClr val="dk1"/>
                </a:solidFill>
              </a:rPr>
              <a:t>The best test accuracy achieved is </a:t>
            </a:r>
            <a:r>
              <a:rPr b="1" lang="en-US" sz="1800">
                <a:solidFill>
                  <a:schemeClr val="dk1"/>
                </a:solidFill>
              </a:rPr>
              <a:t>96.00%</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8"/>
          <p:cNvSpPr txBox="1"/>
          <p:nvPr>
            <p:ph type="title"/>
          </p:nvPr>
        </p:nvSpPr>
        <p:spPr>
          <a:xfrm>
            <a:off x="110627" y="109475"/>
            <a:ext cx="12122700" cy="1011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Play"/>
              <a:buNone/>
            </a:pPr>
            <a:r>
              <a:rPr b="1" lang="en-US" sz="3200"/>
              <a:t>Inference through Grad-Cam</a:t>
            </a:r>
            <a:endParaRPr/>
          </a:p>
        </p:txBody>
      </p:sp>
      <p:pic>
        <p:nvPicPr>
          <p:cNvPr id="116" name="Google Shape;116;p8"/>
          <p:cNvPicPr preferRelativeResize="0"/>
          <p:nvPr/>
        </p:nvPicPr>
        <p:blipFill rotWithShape="1">
          <a:blip r:embed="rId3">
            <a:alphaModFix/>
          </a:blip>
          <a:srcRect b="0" l="0" r="0" t="0"/>
          <a:stretch/>
        </p:blipFill>
        <p:spPr>
          <a:xfrm>
            <a:off x="3215149" y="1893526"/>
            <a:ext cx="5631810" cy="1315960"/>
          </a:xfrm>
          <a:prstGeom prst="rect">
            <a:avLst/>
          </a:prstGeom>
          <a:noFill/>
          <a:ln>
            <a:noFill/>
          </a:ln>
        </p:spPr>
      </p:pic>
      <p:sp>
        <p:nvSpPr>
          <p:cNvPr id="117" name="Google Shape;117;p8"/>
          <p:cNvSpPr txBox="1"/>
          <p:nvPr/>
        </p:nvSpPr>
        <p:spPr>
          <a:xfrm>
            <a:off x="260555" y="1120877"/>
            <a:ext cx="616482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The </a:t>
            </a:r>
            <a:r>
              <a:rPr b="1" i="0" lang="en-US" sz="1800" u="none" strike="noStrike">
                <a:solidFill>
                  <a:srgbClr val="000000"/>
                </a:solidFill>
                <a:latin typeface="Arial"/>
                <a:ea typeface="Arial"/>
                <a:cs typeface="Arial"/>
                <a:sym typeface="Arial"/>
              </a:rPr>
              <a:t>Grad-CAM heatmap Lc </a:t>
            </a:r>
            <a:r>
              <a:rPr b="0" i="0" lang="en-US" sz="1800" u="none" strike="noStrike">
                <a:solidFill>
                  <a:srgbClr val="000000"/>
                </a:solidFill>
                <a:latin typeface="Arial"/>
                <a:ea typeface="Arial"/>
                <a:cs typeface="Arial"/>
                <a:sym typeface="Arial"/>
              </a:rPr>
              <a:t>for class c is computed as:</a:t>
            </a:r>
            <a:endParaRPr b="0" sz="1800">
              <a:solidFill>
                <a:schemeClr val="dk1"/>
              </a:solidFill>
              <a:latin typeface="Arial"/>
              <a:ea typeface="Arial"/>
              <a:cs typeface="Arial"/>
              <a:sym typeface="Arial"/>
            </a:endParaRPr>
          </a:p>
          <a:p>
            <a:pPr indent="0" lvl="0" marL="0" marR="0" rtl="0" algn="l">
              <a:spcBef>
                <a:spcPts val="120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8" name="Google Shape;118;p8"/>
          <p:cNvSpPr txBox="1"/>
          <p:nvPr/>
        </p:nvSpPr>
        <p:spPr>
          <a:xfrm>
            <a:off x="407654" y="3169547"/>
            <a:ext cx="10515600" cy="3662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Where:</a:t>
            </a:r>
            <a:endParaRPr b="0" sz="1800">
              <a:solidFill>
                <a:schemeClr val="dk1"/>
              </a:solidFill>
              <a:latin typeface="Arial"/>
              <a:ea typeface="Arial"/>
              <a:cs typeface="Arial"/>
              <a:sym typeface="Arial"/>
            </a:endParaRPr>
          </a:p>
          <a:p>
            <a:pPr indent="-114300" lvl="0" marL="0" marR="0" rtl="0" algn="l">
              <a:spcBef>
                <a:spcPts val="2400"/>
              </a:spcBef>
              <a:spcAft>
                <a:spcPts val="0"/>
              </a:spcAft>
              <a:buClr>
                <a:srgbClr val="000000"/>
              </a:buClr>
              <a:buSzPts val="1800"/>
              <a:buFont typeface="Arial"/>
              <a:buChar char="•"/>
            </a:pPr>
            <a:r>
              <a:rPr b="1" i="0" lang="en-US" sz="1800" u="none" strike="noStrike">
                <a:solidFill>
                  <a:srgbClr val="000000"/>
                </a:solidFill>
                <a:latin typeface="Arial"/>
                <a:ea typeface="Arial"/>
                <a:cs typeface="Arial"/>
                <a:sym typeface="Arial"/>
              </a:rPr>
              <a:t>A^k​</a:t>
            </a:r>
            <a:r>
              <a:rPr b="0" i="0" lang="en-US" sz="1800" u="none" strike="noStrike">
                <a:solidFill>
                  <a:srgbClr val="000000"/>
                </a:solidFill>
                <a:latin typeface="Arial"/>
                <a:ea typeface="Arial"/>
                <a:cs typeface="Arial"/>
                <a:sym typeface="Arial"/>
              </a:rPr>
              <a:t>: Activation map from the target convolutional layer.</a:t>
            </a:r>
            <a:endParaRPr/>
          </a:p>
          <a:p>
            <a:pPr indent="-114300" lvl="0" marL="0" marR="0" rtl="0" algn="l">
              <a:spcBef>
                <a:spcPts val="0"/>
              </a:spcBef>
              <a:spcAft>
                <a:spcPts val="0"/>
              </a:spcAft>
              <a:buClr>
                <a:srgbClr val="000000"/>
              </a:buClr>
              <a:buSzPts val="1800"/>
              <a:buFont typeface="Arial"/>
              <a:buChar char="•"/>
            </a:pPr>
            <a:r>
              <a:rPr b="1" i="0" lang="en-US" sz="1800" u="none" strike="noStrike">
                <a:solidFill>
                  <a:srgbClr val="000000"/>
                </a:solidFill>
                <a:latin typeface="Arial"/>
                <a:ea typeface="Arial"/>
                <a:cs typeface="Arial"/>
                <a:sym typeface="Arial"/>
              </a:rPr>
              <a:t>α^c.k​</a:t>
            </a:r>
            <a:r>
              <a:rPr b="0" i="0" lang="en-US" sz="1800" u="none" strike="noStrike">
                <a:solidFill>
                  <a:srgbClr val="000000"/>
                </a:solidFill>
                <a:latin typeface="Arial"/>
                <a:ea typeface="Arial"/>
                <a:cs typeface="Arial"/>
                <a:sym typeface="Arial"/>
              </a:rPr>
              <a:t>: Weights computed by performing global average pooling on the gradients of the target class ccc with respect to the activation map A^k</a:t>
            </a:r>
            <a:endParaRPr b="0" i="0" sz="1800" u="none" strike="noStrike">
              <a:solidFill>
                <a:srgbClr val="000000"/>
              </a:solidFill>
              <a:latin typeface="Arial"/>
              <a:ea typeface="Arial"/>
              <a:cs typeface="Arial"/>
              <a:sym typeface="Arial"/>
            </a:endParaRPr>
          </a:p>
          <a:p>
            <a:pPr indent="0" lvl="0" marL="0" marR="0" rtl="0" algn="l">
              <a:spcBef>
                <a:spcPts val="2400"/>
              </a:spcBef>
              <a:spcAft>
                <a:spcPts val="0"/>
              </a:spcAft>
              <a:buNone/>
            </a:pPr>
            <a:r>
              <a:rPr b="0" i="0" lang="en-US" sz="1800" u="none" strike="noStrike">
                <a:solidFill>
                  <a:srgbClr val="000000"/>
                </a:solidFill>
                <a:latin typeface="Arial"/>
                <a:ea typeface="Arial"/>
                <a:cs typeface="Arial"/>
                <a:sym typeface="Arial"/>
              </a:rPr>
              <a:t>The </a:t>
            </a:r>
            <a:r>
              <a:rPr b="1" i="0" lang="en-US" sz="1800" u="none" strike="noStrike">
                <a:solidFill>
                  <a:srgbClr val="000000"/>
                </a:solidFill>
                <a:latin typeface="Arial"/>
                <a:ea typeface="Arial"/>
                <a:cs typeface="Arial"/>
                <a:sym typeface="Arial"/>
              </a:rPr>
              <a:t>ReLU</a:t>
            </a:r>
            <a:r>
              <a:rPr b="0" i="0" lang="en-US" sz="1800" u="none" strike="noStrike">
                <a:solidFill>
                  <a:srgbClr val="000000"/>
                </a:solidFill>
                <a:latin typeface="Arial"/>
                <a:ea typeface="Arial"/>
                <a:cs typeface="Arial"/>
                <a:sym typeface="Arial"/>
              </a:rPr>
              <a:t> function ensures that only positive influences are considered in the heatmap.</a:t>
            </a:r>
            <a:endParaRPr b="0" sz="1800">
              <a:solidFill>
                <a:schemeClr val="dk1"/>
              </a:solidFill>
              <a:latin typeface="Arial"/>
              <a:ea typeface="Arial"/>
              <a:cs typeface="Arial"/>
              <a:sym typeface="Arial"/>
            </a:endParaRPr>
          </a:p>
          <a:p>
            <a:pPr indent="0" lvl="0" marL="0" marR="0" rtl="0" algn="l">
              <a:spcBef>
                <a:spcPts val="2400"/>
              </a:spcBef>
              <a:spcAft>
                <a:spcPts val="0"/>
              </a:spcAft>
              <a:buNone/>
            </a:pPr>
            <a:r>
              <a:rPr b="0" i="0" lang="en-US" sz="1800" u="none" strike="noStrike">
                <a:solidFill>
                  <a:srgbClr val="000000"/>
                </a:solidFill>
                <a:latin typeface="Arial"/>
                <a:ea typeface="Arial"/>
                <a:cs typeface="Arial"/>
                <a:sym typeface="Arial"/>
              </a:rPr>
              <a:t>This equation helps identify which regions in the input image contribute most to the model's prediction for class c.</a:t>
            </a:r>
            <a:endParaRPr b="0" sz="1800">
              <a:solidFill>
                <a:schemeClr val="dk1"/>
              </a:solidFill>
              <a:latin typeface="Arial"/>
              <a:ea typeface="Arial"/>
              <a:cs typeface="Arial"/>
              <a:sym typeface="Arial"/>
            </a:endParaRPr>
          </a:p>
          <a:p>
            <a:pPr indent="0" lvl="0" marL="0" marR="0" rtl="0" algn="l">
              <a:spcBef>
                <a:spcPts val="120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9"/>
          <p:cNvSpPr txBox="1"/>
          <p:nvPr>
            <p:ph type="title"/>
          </p:nvPr>
        </p:nvSpPr>
        <p:spPr>
          <a:xfrm>
            <a:off x="0" y="18255"/>
            <a:ext cx="10515600" cy="83715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Play"/>
              <a:buNone/>
            </a:pPr>
            <a:r>
              <a:rPr b="1" lang="en-US" sz="3200"/>
              <a:t>Inference Example</a:t>
            </a:r>
            <a:endParaRPr/>
          </a:p>
        </p:txBody>
      </p:sp>
      <p:pic>
        <p:nvPicPr>
          <p:cNvPr descr="A blurry image of a person in a room&#10;&#10;Description automatically generated" id="124" name="Google Shape;124;p9"/>
          <p:cNvPicPr preferRelativeResize="0"/>
          <p:nvPr/>
        </p:nvPicPr>
        <p:blipFill rotWithShape="1">
          <a:blip r:embed="rId3">
            <a:alphaModFix/>
          </a:blip>
          <a:srcRect b="0" l="0" r="0" t="0"/>
          <a:stretch/>
        </p:blipFill>
        <p:spPr>
          <a:xfrm>
            <a:off x="2172929" y="1272047"/>
            <a:ext cx="7846142" cy="39783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2024-12-08T22:17:19Z</dcterms:created>
  <dc:creator>Raghav Agarwal</dc:creator>
</cp:coreProperties>
</file>